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6" r:id="rId2"/>
    <p:sldId id="305" r:id="rId3"/>
    <p:sldId id="379" r:id="rId4"/>
    <p:sldId id="347" r:id="rId5"/>
    <p:sldId id="395" r:id="rId6"/>
    <p:sldId id="387" r:id="rId7"/>
    <p:sldId id="394" r:id="rId8"/>
    <p:sldId id="373" r:id="rId9"/>
    <p:sldId id="385" r:id="rId10"/>
    <p:sldId id="401" r:id="rId11"/>
    <p:sldId id="314" r:id="rId12"/>
    <p:sldId id="397" r:id="rId13"/>
    <p:sldId id="365" r:id="rId14"/>
    <p:sldId id="386" r:id="rId15"/>
    <p:sldId id="399" r:id="rId16"/>
    <p:sldId id="400" r:id="rId17"/>
    <p:sldId id="384" r:id="rId18"/>
    <p:sldId id="392" r:id="rId19"/>
    <p:sldId id="402" r:id="rId20"/>
    <p:sldId id="404" r:id="rId21"/>
    <p:sldId id="3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00"/>
    <a:srgbClr val="66FF66"/>
    <a:srgbClr val="CCFFFF"/>
    <a:srgbClr val="CCFFCC"/>
    <a:srgbClr val="FF9900"/>
    <a:srgbClr val="A50021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57" autoAdjust="0"/>
  </p:normalViewPr>
  <p:slideViewPr>
    <p:cSldViewPr>
      <p:cViewPr>
        <p:scale>
          <a:sx n="78" d="100"/>
          <a:sy n="78" d="100"/>
        </p:scale>
        <p:origin x="-114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EB0EBA0-CB57-49E8-9602-573E74C8B48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E2B048C8-946F-4A50-B1DB-6F756F84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1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536B5E3-0214-4D7F-8923-07A81AD3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5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2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5199E3-7E45-4F8F-8D86-9516C5A4A554}" type="slidenum">
              <a:rPr lang="ru-RU" sz="1200" b="0" smtClean="0"/>
              <a:pPr eaLnBrk="1" hangingPunct="1"/>
              <a:t>4</a:t>
            </a:fld>
            <a:endParaRPr lang="ru-RU" sz="1200" b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AA22F2-0EA4-4D5F-B995-9486C806E95F}" type="slidenum">
              <a:rPr lang="ru-RU" sz="1200" b="0"/>
              <a:pPr algn="r" eaLnBrk="1" hangingPunct="1"/>
              <a:t>8</a:t>
            </a:fld>
            <a:endParaRPr lang="ru-RU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589EB4-CFEC-4444-8A55-3F04D6E544D3}" type="slidenum">
              <a:rPr lang="ru-RU" sz="1200" b="0" smtClean="0"/>
              <a:pPr eaLnBrk="1" hangingPunct="1"/>
              <a:t>11</a:t>
            </a:fld>
            <a:endParaRPr lang="ru-RU" sz="1200" b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F0BF-0A68-4838-898C-167357C4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9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E06C-931C-4055-8EAC-A24E5655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89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4911-DFF0-4851-BAA2-FFB2BF8A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46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B48F-5A1D-4CD9-9CA9-B1FE2AED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74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7273-66B7-419B-90FA-215210E3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2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B20-442A-462D-91BF-32032F3F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25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B9FB-FC11-450D-9B5C-010F642D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41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5377-34F7-49BC-8F73-EE8562CA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89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874F-77EF-4801-9610-191E8F6F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8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198B-2F31-4FAE-9291-BC4958E2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1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D2D2-1673-4600-A9A8-33430FB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10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6C26-0AAC-48EB-9F5F-EDE90D23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2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DA6F-A40F-4CC5-BD42-910E4DFF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3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63AB-1E92-4398-8FCC-F7D8AB65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34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1B41-E31C-45EC-8B74-8D81647A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68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8E57-A343-495E-BA29-5F734F50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9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FFFFFF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76745AD-C566-4040-BF1E-AA069AE7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2;&#1077;&#1081;&#1088;&#1080;&#1084;&#1076;&#1080;&#1083;&#1080;&#1082;\&#1072;&#1085;&#1072;%20&#1090;&#1091;&#1088;&#1072;&#1083;&#1099;%20&#1078;&#1099;&#1088;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5"/>
          <p:cNvSpPr>
            <a:spLocks noChangeArrowheads="1"/>
          </p:cNvSpPr>
          <p:nvPr/>
        </p:nvSpPr>
        <p:spPr bwMode="auto">
          <a:xfrm>
            <a:off x="539750" y="188913"/>
            <a:ext cx="6985000" cy="1368425"/>
          </a:xfrm>
          <a:prstGeom prst="chevron">
            <a:avLst>
              <a:gd name="adj" fmla="val 99536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F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k-KZ" sz="180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kk-KZ" sz="4000">
                <a:latin typeface="Times New Roman" pitchFamily="18" charset="0"/>
                <a:cs typeface="Times New Roman" pitchFamily="18" charset="0"/>
              </a:rPr>
              <a:t>Өзін-өзі тану</a:t>
            </a:r>
            <a:endParaRPr lang="ru-RU" sz="4000" b="0"/>
          </a:p>
        </p:txBody>
      </p:sp>
      <p:pic>
        <p:nvPicPr>
          <p:cNvPr id="2051" name="Picture 5" descr="Gul_flash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210026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2571736" y="3025775"/>
            <a:ext cx="58166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4800" i="1" dirty="0" smtClean="0">
                <a:solidFill>
                  <a:srgbClr val="FF3300"/>
                </a:solidFill>
                <a:latin typeface="Times New Roman" pitchFamily="18" charset="0"/>
              </a:rPr>
              <a:t>Мейірімділік – асыл қасиет</a:t>
            </a:r>
            <a:endParaRPr lang="ru-RU" sz="4800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2700338" y="2060575"/>
            <a:ext cx="5256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4000">
                <a:solidFill>
                  <a:srgbClr val="0000FF"/>
                </a:solidFill>
                <a:latin typeface="Times New Roman" pitchFamily="18" charset="0"/>
              </a:rPr>
              <a:t>Сабақ тақырыбы:</a:t>
            </a:r>
            <a:endParaRPr lang="ru-RU" sz="40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3171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709613"/>
            <a:ext cx="90805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00125" y="58738"/>
            <a:ext cx="742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sz="3200">
                <a:latin typeface="Century Schoolbook" pitchFamily="18" charset="0"/>
              </a:rPr>
              <a:t>Сары тауық пен балапандары</a:t>
            </a:r>
            <a:endParaRPr lang="ru-RU" sz="320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14357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14358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14339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1434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9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14355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14351" name="Picture 23" descr="영화아이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  <a:t> Ой толғаныс</a:t>
            </a:r>
            <a:endParaRPr lang="ru-RU" sz="40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14353" name="Picture 56" descr="MCj04166460000[1]"/>
          <p:cNvPicPr>
            <a:picLocks noChangeAspect="1"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357688"/>
            <a:ext cx="2100262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Text Box 29"/>
          <p:cNvSpPr txBox="1">
            <a:spLocks noChangeArrowheads="1"/>
          </p:cNvSpPr>
          <p:nvPr/>
        </p:nvSpPr>
        <p:spPr bwMode="auto">
          <a:xfrm>
            <a:off x="395288" y="1484313"/>
            <a:ext cx="81375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kk-KZ" sz="3200" i="1" dirty="0">
                <a:solidFill>
                  <a:srgbClr val="000099"/>
                </a:solidFill>
                <a:latin typeface="Century Schoolbook" pitchFamily="18" charset="0"/>
              </a:rPr>
              <a:t>Сары тауық өз балапандарын қандай жақсы қасиеттерге баулыды?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kk-KZ" sz="3200" i="1" dirty="0">
                <a:solidFill>
                  <a:srgbClr val="000099"/>
                </a:solidFill>
                <a:latin typeface="Century Schoolbook" pitchFamily="18" charset="0"/>
              </a:rPr>
              <a:t>“Күн ашылып, ана жүрегіндей жадырады” дегенді қалай түсінесіңдер?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kk-KZ" sz="3200" i="1" dirty="0">
                <a:solidFill>
                  <a:srgbClr val="000099"/>
                </a:solidFill>
                <a:latin typeface="Century Schoolbook" pitchFamily="18" charset="0"/>
              </a:rPr>
              <a:t>Ал сендер мейірімділікті, қайырымдылықты кімдерден үйреніп жүрсіңдер?</a:t>
            </a:r>
            <a:endParaRPr lang="ru-RU" sz="3200" i="1" dirty="0">
              <a:solidFill>
                <a:srgbClr val="0000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68163107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3" descr="a957c68d5c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55782266_open_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bird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bird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bird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2051050" y="1282700"/>
            <a:ext cx="51090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err="1">
                <a:latin typeface="Century Schoolbook" pitchFamily="18" charset="0"/>
              </a:rPr>
              <a:t>Күн нұрындай көңілім,</a:t>
            </a:r>
            <a:r>
              <a:rPr lang="ru-RU" sz="2800" i="1" dirty="0">
                <a:latin typeface="Century Schoolbook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i="1" dirty="0" err="1">
                <a:latin typeface="Century Schoolbook" pitchFamily="18" charset="0"/>
              </a:rPr>
              <a:t>Даламдай</a:t>
            </a:r>
            <a:r>
              <a:rPr lang="ru-RU" sz="2800" i="1" dirty="0">
                <a:latin typeface="Century Schoolbook" pitchFamily="18" charset="0"/>
              </a:rPr>
              <a:t> </a:t>
            </a:r>
            <a:r>
              <a:rPr lang="ru-RU" sz="2800" i="1" dirty="0" err="1">
                <a:latin typeface="Century Schoolbook" pitchFamily="18" charset="0"/>
              </a:rPr>
              <a:t>кең пейілім</a:t>
            </a:r>
            <a:r>
              <a:rPr lang="ru-RU" sz="2800" i="1" dirty="0">
                <a:latin typeface="Century Schoolbook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800" i="1" dirty="0" err="1">
                <a:latin typeface="Century Schoolbook" pitchFamily="18" charset="0"/>
              </a:rPr>
              <a:t>Жүрегім </a:t>
            </a:r>
            <a:r>
              <a:rPr lang="ru-RU" sz="2800" i="1" dirty="0">
                <a:latin typeface="Century Schoolbook" pitchFamily="18" charset="0"/>
              </a:rPr>
              <a:t>толы </a:t>
            </a:r>
            <a:r>
              <a:rPr lang="ru-RU" sz="2800" i="1" dirty="0" err="1">
                <a:latin typeface="Century Schoolbook" pitchFamily="18" charset="0"/>
              </a:rPr>
              <a:t>мейірім</a:t>
            </a:r>
            <a:r>
              <a:rPr lang="ru-RU" sz="2800" i="1" dirty="0">
                <a:latin typeface="Century Schoolbook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i="1" dirty="0" err="1">
                <a:latin typeface="Century Schoolbook" pitchFamily="18" charset="0"/>
              </a:rPr>
              <a:t>Бәріне ортақ шуағым,</a:t>
            </a:r>
            <a:r>
              <a:rPr lang="ru-RU" sz="2800" i="1" dirty="0">
                <a:latin typeface="Century Schoolbook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latin typeface="Century Schoolbook" pitchFamily="18" charset="0"/>
              </a:rPr>
              <a:t>Мен </a:t>
            </a:r>
            <a:r>
              <a:rPr lang="ru-RU" sz="2800" i="1" dirty="0" err="1" smtClean="0">
                <a:latin typeface="Century Schoolbook" pitchFamily="18" charset="0"/>
              </a:rPr>
              <a:t>мейірімді</a:t>
            </a:r>
            <a:r>
              <a:rPr lang="ru-RU" sz="2800" i="1" dirty="0" smtClean="0">
                <a:latin typeface="Century Schoolbook" pitchFamily="18" charset="0"/>
              </a:rPr>
              <a:t> </a:t>
            </a:r>
            <a:r>
              <a:rPr lang="ru-RU" sz="2800" i="1" dirty="0" err="1" smtClean="0">
                <a:latin typeface="Century Schoolbook" pitchFamily="18" charset="0"/>
              </a:rPr>
              <a:t>баламын</a:t>
            </a:r>
            <a:r>
              <a:rPr lang="ru-RU" sz="2800" i="1" dirty="0">
                <a:latin typeface="Century Schoolbook" pitchFamily="18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6350"/>
            <a:ext cx="9182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04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613" y="0"/>
            <a:ext cx="18303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795713" y="2625725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3635375" y="256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0"/>
          </a:p>
        </p:txBody>
      </p:sp>
      <p:sp>
        <p:nvSpPr>
          <p:cNvPr id="16391" name="Text Box 28"/>
          <p:cNvSpPr txBox="1">
            <a:spLocks noChangeArrowheads="1"/>
          </p:cNvSpPr>
          <p:nvPr/>
        </p:nvSpPr>
        <p:spPr bwMode="auto">
          <a:xfrm>
            <a:off x="1042988" y="2276475"/>
            <a:ext cx="3311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800" i="1">
                <a:latin typeface="Century Schoolbook" pitchFamily="18" charset="0"/>
              </a:rPr>
              <a:t>Мейірімді істер </a:t>
            </a:r>
            <a:endParaRPr lang="ru-RU" sz="2800" i="1">
              <a:latin typeface="Century Schoolbook" pitchFamily="18" charset="0"/>
            </a:endParaRPr>
          </a:p>
        </p:txBody>
      </p: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4572000" y="2060575"/>
            <a:ext cx="4032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 i="1">
                <a:latin typeface="Century Schoolbook" pitchFamily="18" charset="0"/>
              </a:rPr>
              <a:t>Мейірімді адамның қасиеттері</a:t>
            </a:r>
            <a:endParaRPr lang="ru-RU" sz="2800" i="1">
              <a:latin typeface="Century Schoolbook" pitchFamily="18" charset="0"/>
            </a:endParaRP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1835150" y="260350"/>
            <a:ext cx="482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72787" name="Group 83"/>
          <p:cNvGraphicFramePr>
            <a:graphicFrameLocks noGrp="1"/>
          </p:cNvGraphicFramePr>
          <p:nvPr>
            <p:ph/>
          </p:nvPr>
        </p:nvGraphicFramePr>
        <p:xfrm>
          <a:off x="736600" y="2084388"/>
          <a:ext cx="7850188" cy="3489326"/>
        </p:xfrm>
        <a:graphic>
          <a:graphicData uri="http://schemas.openxmlformats.org/drawingml/2006/table">
            <a:tbl>
              <a:tblPr/>
              <a:tblGrid>
                <a:gridCol w="3889375"/>
                <a:gridCol w="3960813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1" name="Text Box 84"/>
          <p:cNvSpPr txBox="1">
            <a:spLocks noChangeArrowheads="1"/>
          </p:cNvSpPr>
          <p:nvPr/>
        </p:nvSpPr>
        <p:spPr bwMode="auto">
          <a:xfrm>
            <a:off x="1835150" y="404813"/>
            <a:ext cx="4968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200" i="1" dirty="0">
                <a:solidFill>
                  <a:srgbClr val="A50021"/>
                </a:solidFill>
                <a:latin typeface="Century Schoolbook" pitchFamily="18" charset="0"/>
              </a:rPr>
              <a:t>“Мейірімділік” кестесі</a:t>
            </a:r>
            <a:endParaRPr lang="ru-RU" sz="3200" i="1" dirty="0">
              <a:solidFill>
                <a:srgbClr val="A5002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363" y="-227013"/>
            <a:ext cx="9655176" cy="75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116013" y="404813"/>
            <a:ext cx="7072312" cy="85725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i="1">
                <a:solidFill>
                  <a:srgbClr val="0000FF"/>
                </a:solidFill>
                <a:latin typeface="Century Schoolbook" pitchFamily="18" charset="0"/>
                <a:cs typeface="Times New Roman" pitchFamily="18" charset="0"/>
              </a:rPr>
              <a:t>Дәйексөз</a:t>
            </a:r>
            <a:endParaRPr lang="ru-RU" sz="4000" i="1">
              <a:solidFill>
                <a:srgbClr val="0000FF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323850" y="2355850"/>
            <a:ext cx="8567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i="1">
                <a:solidFill>
                  <a:srgbClr val="A50021"/>
                </a:solidFill>
                <a:latin typeface="Century Schoolbook" pitchFamily="18" charset="0"/>
              </a:rPr>
              <a:t>Мейрімділікті анадан үйрен</a:t>
            </a:r>
            <a:endParaRPr lang="ru-RU" sz="3600" i="1">
              <a:solidFill>
                <a:srgbClr val="A50021"/>
              </a:solidFill>
              <a:latin typeface="Century Schoolbook" pitchFamily="18" charset="0"/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4427538" y="3789363"/>
            <a:ext cx="3960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3200" i="1">
                <a:solidFill>
                  <a:srgbClr val="000099"/>
                </a:solidFill>
                <a:latin typeface="Century Schoolbook" pitchFamily="18" charset="0"/>
              </a:rPr>
              <a:t>Халық даналығы</a:t>
            </a:r>
            <a:endParaRPr lang="ru-RU" sz="3200" i="1">
              <a:solidFill>
                <a:srgbClr val="000099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786438"/>
            <a:ext cx="1339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5251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4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7651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508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2764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0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Oval 24"/>
          <p:cNvSpPr>
            <a:spLocks noChangeArrowheads="1"/>
          </p:cNvSpPr>
          <p:nvPr/>
        </p:nvSpPr>
        <p:spPr bwMode="auto">
          <a:xfrm>
            <a:off x="3143250" y="2349500"/>
            <a:ext cx="3095625" cy="12239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Text Box 25"/>
          <p:cNvSpPr txBox="1">
            <a:spLocks noChangeArrowheads="1"/>
          </p:cNvSpPr>
          <p:nvPr/>
        </p:nvSpPr>
        <p:spPr bwMode="auto">
          <a:xfrm>
            <a:off x="3324225" y="2660650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>
                <a:solidFill>
                  <a:srgbClr val="0000CC"/>
                </a:solidFill>
                <a:latin typeface="Times New Roman" pitchFamily="18" charset="0"/>
              </a:rPr>
              <a:t>АНА</a:t>
            </a:r>
            <a:endParaRPr lang="ru-RU" sz="4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452" name="AutoShape 26"/>
          <p:cNvSpPr>
            <a:spLocks noChangeArrowheads="1"/>
          </p:cNvSpPr>
          <p:nvPr/>
        </p:nvSpPr>
        <p:spPr bwMode="auto">
          <a:xfrm rot="5400000">
            <a:off x="4265612" y="4022726"/>
            <a:ext cx="1031875" cy="419100"/>
          </a:xfrm>
          <a:prstGeom prst="rightArrow">
            <a:avLst>
              <a:gd name="adj1" fmla="val 50000"/>
              <a:gd name="adj2" fmla="val 6155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Oval 27"/>
          <p:cNvSpPr>
            <a:spLocks noChangeArrowheads="1"/>
          </p:cNvSpPr>
          <p:nvPr/>
        </p:nvSpPr>
        <p:spPr bwMode="auto">
          <a:xfrm>
            <a:off x="684213" y="3933825"/>
            <a:ext cx="1655762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Oval 28"/>
          <p:cNvSpPr>
            <a:spLocks noChangeArrowheads="1"/>
          </p:cNvSpPr>
          <p:nvPr/>
        </p:nvSpPr>
        <p:spPr bwMode="auto">
          <a:xfrm>
            <a:off x="3995738" y="4797425"/>
            <a:ext cx="1655762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Oval 29"/>
          <p:cNvSpPr>
            <a:spLocks noChangeArrowheads="1"/>
          </p:cNvSpPr>
          <p:nvPr/>
        </p:nvSpPr>
        <p:spPr bwMode="auto">
          <a:xfrm>
            <a:off x="6877050" y="4076700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Oval 30"/>
          <p:cNvSpPr>
            <a:spLocks noChangeArrowheads="1"/>
          </p:cNvSpPr>
          <p:nvPr/>
        </p:nvSpPr>
        <p:spPr bwMode="auto">
          <a:xfrm>
            <a:off x="6877050" y="1196975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7" name="Oval 31"/>
          <p:cNvSpPr>
            <a:spLocks noChangeArrowheads="1"/>
          </p:cNvSpPr>
          <p:nvPr/>
        </p:nvSpPr>
        <p:spPr bwMode="auto">
          <a:xfrm>
            <a:off x="3924300" y="692150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Oval 32"/>
          <p:cNvSpPr>
            <a:spLocks noChangeArrowheads="1"/>
          </p:cNvSpPr>
          <p:nvPr/>
        </p:nvSpPr>
        <p:spPr bwMode="auto">
          <a:xfrm>
            <a:off x="755650" y="1196975"/>
            <a:ext cx="1655763" cy="6492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AutoShape 39"/>
          <p:cNvSpPr>
            <a:spLocks noChangeArrowheads="1"/>
          </p:cNvSpPr>
          <p:nvPr/>
        </p:nvSpPr>
        <p:spPr bwMode="auto">
          <a:xfrm rot="16200000" flipV="1">
            <a:off x="4320381" y="1593057"/>
            <a:ext cx="935037" cy="431800"/>
          </a:xfrm>
          <a:prstGeom prst="rightArrow">
            <a:avLst>
              <a:gd name="adj1" fmla="val 50000"/>
              <a:gd name="adj2" fmla="val 5413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0" name="AutoShape 40"/>
          <p:cNvSpPr>
            <a:spLocks noChangeArrowheads="1"/>
          </p:cNvSpPr>
          <p:nvPr/>
        </p:nvSpPr>
        <p:spPr bwMode="auto">
          <a:xfrm rot="-1806328">
            <a:off x="6227763" y="1989138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1" name="AutoShape 41"/>
          <p:cNvSpPr>
            <a:spLocks noChangeArrowheads="1"/>
          </p:cNvSpPr>
          <p:nvPr/>
        </p:nvSpPr>
        <p:spPr bwMode="auto">
          <a:xfrm rot="1806328" flipH="1">
            <a:off x="2268538" y="1989138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2" name="AutoShape 42"/>
          <p:cNvSpPr>
            <a:spLocks noChangeArrowheads="1"/>
          </p:cNvSpPr>
          <p:nvPr/>
        </p:nvSpPr>
        <p:spPr bwMode="auto">
          <a:xfrm rot="1806328" flipV="1">
            <a:off x="6084888" y="3430588"/>
            <a:ext cx="1079500" cy="503237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63" name="AutoShape 43"/>
          <p:cNvSpPr>
            <a:spLocks noChangeArrowheads="1"/>
          </p:cNvSpPr>
          <p:nvPr/>
        </p:nvSpPr>
        <p:spPr bwMode="auto">
          <a:xfrm rot="-1806328" flipH="1" flipV="1">
            <a:off x="2124075" y="3286125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64" name="Picture 21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815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1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1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876925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1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876925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1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1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3405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18488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</a:t>
            </a: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Адамдар бір-біріне жылы сезімін білдіріп, тек жақсылық ойлау, игілік жасау арқылы мейірімділік таныта алады.</a:t>
            </a:r>
            <a:endParaRPr lang="kk-KZ" sz="4000" b="1" i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15363" name="Picture 3" descr="slideshow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296025"/>
            <a:ext cx="2228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1537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5375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4" name="Picture 9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Группа 26"/>
          <p:cNvGrpSpPr>
            <a:grpSpLocks/>
          </p:cNvGrpSpPr>
          <p:nvPr/>
        </p:nvGrpSpPr>
        <p:grpSpPr bwMode="auto">
          <a:xfrm>
            <a:off x="0" y="5373688"/>
            <a:ext cx="9144000" cy="1484312"/>
            <a:chOff x="0" y="5273664"/>
            <a:chExt cx="8877313" cy="1597025"/>
          </a:xfrm>
        </p:grpSpPr>
        <p:pic>
          <p:nvPicPr>
            <p:cNvPr id="15370" name="Picture 8" descr="01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гул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012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Группа 26"/>
          <p:cNvGrpSpPr>
            <a:grpSpLocks/>
          </p:cNvGrpSpPr>
          <p:nvPr/>
        </p:nvGrpSpPr>
        <p:grpSpPr bwMode="auto">
          <a:xfrm>
            <a:off x="152400" y="0"/>
            <a:ext cx="9144000" cy="1484313"/>
            <a:chOff x="0" y="5273664"/>
            <a:chExt cx="8877313" cy="1597025"/>
          </a:xfrm>
        </p:grpSpPr>
        <p:pic>
          <p:nvPicPr>
            <p:cNvPr id="15367" name="Picture 8" descr="012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9" descr="гул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0" descr="012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8175" y="1484313"/>
            <a:ext cx="47529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0_8ad6_18898049_XL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088" y="-387350"/>
            <a:ext cx="34893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Documents and Settings\Loner\Мои документы\Мои рисунки\B_Fly0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945063"/>
            <a:ext cx="2159001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229225"/>
            <a:ext cx="19446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18002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692275" y="163513"/>
            <a:ext cx="5256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 i="1">
                <a:solidFill>
                  <a:srgbClr val="CC0000"/>
                </a:solidFill>
                <a:latin typeface="Century Schoolbook" pitchFamily="18" charset="0"/>
              </a:rPr>
              <a:t>Ана туралы жыр</a:t>
            </a:r>
            <a:endParaRPr lang="ru-RU" sz="2800" i="1">
              <a:solidFill>
                <a:srgbClr val="CC0000"/>
              </a:solidFill>
              <a:latin typeface="Century Schoolbook" pitchFamily="18" charset="0"/>
            </a:endParaRPr>
          </a:p>
        </p:txBody>
      </p:sp>
      <p:pic>
        <p:nvPicPr>
          <p:cNvPr id="107536" name="ана туралы жы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39" fill="hold"/>
                                        <p:tgtEl>
                                          <p:spTgt spid="107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3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00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338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286116" y="357166"/>
            <a:ext cx="395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dirty="0">
                <a:latin typeface="Times New Roman" pitchFamily="18" charset="0"/>
              </a:rPr>
              <a:t>Ардақты ана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928794" y="1285860"/>
            <a:ext cx="686752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600" dirty="0"/>
              <a:t>Ардақты ана, аяулы ана, қымбаттым,</a:t>
            </a:r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Тәтті ұйқыңды бөліп талай түн қаттың.</a:t>
            </a:r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Өміріме нәрін берді ақ сүтің,</a:t>
            </a:r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Кең құшағың – аясындай гүл бақтың.</a:t>
            </a:r>
          </a:p>
          <a:p>
            <a:pPr eaLnBrk="1" hangingPunct="1">
              <a:spcBef>
                <a:spcPct val="50000"/>
              </a:spcBef>
            </a:pPr>
            <a:endParaRPr lang="kk-KZ" sz="2600" dirty="0"/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Мен өзіңмен қайда болсам біргемін,</a:t>
            </a:r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Махаббатың жүрегімде жүр менің.</a:t>
            </a:r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Күн нұрындай – жадырай бір күлгенің,</a:t>
            </a:r>
          </a:p>
          <a:p>
            <a:pPr eaLnBrk="1" hangingPunct="1">
              <a:spcBef>
                <a:spcPct val="50000"/>
              </a:spcBef>
            </a:pPr>
            <a:r>
              <a:rPr lang="kk-KZ" sz="2600" dirty="0"/>
              <a:t>Қандай жақсы ортамызда жүргенің!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body" idx="4294967295"/>
          </p:nvPr>
        </p:nvSpPr>
        <p:spPr>
          <a:xfrm>
            <a:off x="133350" y="552450"/>
            <a:ext cx="8893175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Шығармашылық жұмыс</a:t>
            </a:r>
          </a:p>
          <a:p>
            <a:pPr marL="609600" indent="-609600">
              <a:buFontTx/>
              <a:buNone/>
            </a:pPr>
            <a:r>
              <a:rPr lang="ru-RU" b="1" i="1" dirty="0" smtClean="0">
                <a:latin typeface="Century Schoolbook" pitchFamily="18" charset="0"/>
              </a:rPr>
              <a:t>  </a:t>
            </a:r>
            <a:r>
              <a:rPr lang="ru-RU" sz="2800" b="1" i="1" dirty="0" smtClean="0">
                <a:latin typeface="Century Schoolbook" pitchFamily="18" charset="0"/>
              </a:rPr>
              <a:t>. . .  </a:t>
            </a:r>
            <a:r>
              <a:rPr lang="ru-RU" sz="2800" b="1" i="1" dirty="0" err="1" smtClean="0">
                <a:latin typeface="Century Schoolbook" pitchFamily="18" charset="0"/>
              </a:rPr>
              <a:t>суға батпас</a:t>
            </a:r>
            <a:r>
              <a:rPr lang="ru-RU" sz="2800" b="1" i="1" dirty="0" smtClean="0">
                <a:latin typeface="Century Schoolbook" pitchFamily="18" charset="0"/>
              </a:rPr>
              <a:t>, </a:t>
            </a:r>
            <a:r>
              <a:rPr lang="ru-RU" sz="2800" b="1" i="1" dirty="0" err="1" smtClean="0">
                <a:latin typeface="Century Schoolbook" pitchFamily="18" charset="0"/>
              </a:rPr>
              <a:t>бір</a:t>
            </a:r>
            <a:r>
              <a:rPr lang="ru-RU" sz="2800" b="1" i="1" dirty="0" smtClean="0"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latin typeface="Century Schoolbook" pitchFamily="18" charset="0"/>
              </a:rPr>
              <a:t>шығар, тегін</a:t>
            </a:r>
            <a:r>
              <a:rPr lang="ru-RU" sz="2800" b="1" i="1" dirty="0" smtClean="0"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latin typeface="Century Schoolbook" pitchFamily="18" charset="0"/>
              </a:rPr>
              <a:t>жатпас</a:t>
            </a:r>
            <a:r>
              <a:rPr lang="ru-RU" sz="2800" b="1" i="1" dirty="0" smtClean="0">
                <a:latin typeface="Century Schoolbook" pitchFamily="18" charset="0"/>
              </a:rPr>
              <a:t>.</a:t>
            </a:r>
            <a:endParaRPr lang="kk-KZ" sz="2800" b="1" i="1" dirty="0" smtClean="0">
              <a:latin typeface="Century Schoolbook" pitchFamily="18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1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2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0" name="Picture 9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Группа 26"/>
          <p:cNvGrpSpPr>
            <a:grpSpLocks/>
          </p:cNvGrpSpPr>
          <p:nvPr/>
        </p:nvGrpSpPr>
        <p:grpSpPr bwMode="auto">
          <a:xfrm>
            <a:off x="0" y="5084763"/>
            <a:ext cx="9144000" cy="1484312"/>
            <a:chOff x="0" y="5273664"/>
            <a:chExt cx="8877313" cy="1597025"/>
          </a:xfrm>
        </p:grpSpPr>
        <p:pic>
          <p:nvPicPr>
            <p:cNvPr id="21516" name="Picture 8" descr="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гул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0" descr="012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Группа 26"/>
          <p:cNvGrpSpPr>
            <a:grpSpLocks/>
          </p:cNvGrpSpPr>
          <p:nvPr/>
        </p:nvGrpSpPr>
        <p:grpSpPr bwMode="auto">
          <a:xfrm>
            <a:off x="152400" y="-114300"/>
            <a:ext cx="9144000" cy="1484313"/>
            <a:chOff x="0" y="5273664"/>
            <a:chExt cx="8877313" cy="1597025"/>
          </a:xfrm>
        </p:grpSpPr>
        <p:pic>
          <p:nvPicPr>
            <p:cNvPr id="21513" name="Picture 8" descr="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гул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012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395288" y="2765425"/>
            <a:ext cx="8208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 i="1">
                <a:latin typeface="Century Schoolbook" pitchFamily="18" charset="0"/>
              </a:rPr>
              <a:t>. . .  - жүректен, мейірімсіздік - білектен.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468313" y="3500438"/>
            <a:ext cx="770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>
                <a:latin typeface="Century Schoolbook" pitchFamily="18" charset="0"/>
              </a:rPr>
              <a:t>. . .  арба жол бұзар,  . . .  адам ел бұзар. </a:t>
            </a:r>
          </a:p>
        </p:txBody>
      </p:sp>
      <p:sp>
        <p:nvSpPr>
          <p:cNvPr id="21512" name="Text Box 20"/>
          <p:cNvSpPr txBox="1">
            <a:spLocks noChangeArrowheads="1"/>
          </p:cNvSpPr>
          <p:nvPr/>
        </p:nvSpPr>
        <p:spPr bwMode="auto">
          <a:xfrm>
            <a:off x="515938" y="4349750"/>
            <a:ext cx="799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>
                <a:latin typeface="Century Schoolbook" pitchFamily="18" charset="0"/>
              </a:rPr>
              <a:t>. . .  ағаш басында,  . . .  аяқ астында.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468313" y="1628775"/>
            <a:ext cx="8353425" cy="4824413"/>
          </a:xfrm>
          <a:prstGeom prst="roundRect">
            <a:avLst>
              <a:gd name="adj" fmla="val 5889"/>
            </a:avLst>
          </a:prstGeom>
          <a:gradFill rotWithShape="1">
            <a:gsLst>
              <a:gs pos="0">
                <a:srgbClr val="FEFEBA"/>
              </a:gs>
              <a:gs pos="100000">
                <a:srgbClr val="FEFEBA">
                  <a:gamma/>
                  <a:tint val="60392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endParaRPr kumimoji="1" lang="ru-RU" sz="1200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971550" y="476250"/>
            <a:ext cx="7345363" cy="863600"/>
            <a:chOff x="612" y="562"/>
            <a:chExt cx="3175" cy="373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3099" name="Group 7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3076" name="Rectangle 31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78" name="Rectangle 34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79" name="Rectangle 35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85" name="Group 41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3096" name="Oval 42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57387" name="Oval 43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476375" y="620713"/>
            <a:ext cx="6696075" cy="102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0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3087" name="Group 47"/>
          <p:cNvGrpSpPr>
            <a:grpSpLocks/>
          </p:cNvGrpSpPr>
          <p:nvPr/>
        </p:nvGrpSpPr>
        <p:grpSpPr bwMode="auto">
          <a:xfrm>
            <a:off x="395288" y="868363"/>
            <a:ext cx="8748712" cy="5559425"/>
            <a:chOff x="340" y="1377"/>
            <a:chExt cx="1726" cy="1126"/>
          </a:xfrm>
        </p:grpSpPr>
        <p:sp>
          <p:nvSpPr>
            <p:cNvPr id="3092" name="AutoShape 48"/>
            <p:cNvSpPr>
              <a:spLocks noChangeArrowheads="1"/>
            </p:cNvSpPr>
            <p:nvPr/>
          </p:nvSpPr>
          <p:spPr bwMode="auto">
            <a:xfrm>
              <a:off x="340" y="1377"/>
              <a:ext cx="1633" cy="1126"/>
            </a:xfrm>
            <a:prstGeom prst="roundRect">
              <a:avLst>
                <a:gd name="adj" fmla="val 4296"/>
              </a:avLst>
            </a:prstGeom>
            <a:solidFill>
              <a:srgbClr val="CCFFFF">
                <a:alpha val="30196"/>
              </a:srgbClr>
            </a:solidFill>
            <a:ln w="38100" cap="rnd" algn="ctr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 b="0"/>
            </a:p>
          </p:txBody>
        </p:sp>
        <p:sp>
          <p:nvSpPr>
            <p:cNvPr id="57397" name="AutoShape 53"/>
            <p:cNvSpPr>
              <a:spLocks noChangeArrowheads="1"/>
            </p:cNvSpPr>
            <p:nvPr/>
          </p:nvSpPr>
          <p:spPr bwMode="auto">
            <a:xfrm flipV="1">
              <a:off x="594" y="1402"/>
              <a:ext cx="1472" cy="9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chemeClr val="bg1">
                    <a:alpha val="40999"/>
                  </a:scheme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pPr>
                <a:defRPr/>
              </a:pPr>
              <a:endParaRPr lang="ru-RU" sz="1800" b="0"/>
            </a:p>
          </p:txBody>
        </p:sp>
      </p:grp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95288" y="-71438"/>
            <a:ext cx="7132637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6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323850" y="1412875"/>
            <a:ext cx="8577263" cy="478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kk-KZ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Білімділік: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 </a:t>
            </a:r>
            <a:r>
              <a:rPr lang="kk-KZ" i="1" dirty="0">
                <a:solidFill>
                  <a:srgbClr val="FF0000"/>
                </a:solidFill>
              </a:rPr>
              <a:t>  </a:t>
            </a:r>
            <a:endParaRPr lang="ru-RU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kk-KZ" sz="2800" i="1" dirty="0">
                <a:solidFill>
                  <a:srgbClr val="CC0000"/>
                </a:solidFill>
                <a:latin typeface="Century Schoolbook" pitchFamily="18" charset="0"/>
              </a:rPr>
              <a:t>Оқушылардың </a:t>
            </a:r>
            <a:r>
              <a:rPr lang="kk-KZ" sz="2800" i="1" dirty="0" smtClean="0">
                <a:solidFill>
                  <a:srgbClr val="CC0000"/>
                </a:solidFill>
                <a:latin typeface="Century Schoolbook" pitchFamily="18" charset="0"/>
              </a:rPr>
              <a:t>мейірімділік</a:t>
            </a:r>
            <a:r>
              <a:rPr lang="kk-KZ" sz="2800" i="1" dirty="0">
                <a:solidFill>
                  <a:srgbClr val="CC0000"/>
                </a:solidFill>
                <a:latin typeface="Century Schoolbook" pitchFamily="18" charset="0"/>
              </a:rPr>
              <a:t>, қайырымдылық туралы түсініктерін кеңейту. Балаларды </a:t>
            </a:r>
            <a:r>
              <a:rPr lang="kk-KZ" sz="2800" i="1" dirty="0" smtClean="0">
                <a:solidFill>
                  <a:srgbClr val="CC0000"/>
                </a:solidFill>
                <a:latin typeface="Century Schoolbook" pitchFamily="18" charset="0"/>
              </a:rPr>
              <a:t>мейірімді </a:t>
            </a:r>
            <a:r>
              <a:rPr lang="kk-KZ" sz="2800" i="1" dirty="0">
                <a:solidFill>
                  <a:srgbClr val="CC0000"/>
                </a:solidFill>
                <a:latin typeface="Century Schoolbook" pitchFamily="18" charset="0"/>
              </a:rPr>
              <a:t>болуға, қайырымдық көрсетуге дағдыландыру.</a:t>
            </a:r>
          </a:p>
          <a:p>
            <a:pPr>
              <a:defRPr/>
            </a:pP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Дамытушылық: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</a:p>
          <a:p>
            <a:pPr>
              <a:defRPr/>
            </a:pPr>
            <a:r>
              <a:rPr lang="kk-KZ" i="1" dirty="0">
                <a:solidFill>
                  <a:srgbClr val="002060"/>
                </a:solidFill>
              </a:rPr>
              <a:t> </a:t>
            </a:r>
            <a:r>
              <a:rPr lang="kk-KZ" sz="2800" i="1" dirty="0">
                <a:solidFill>
                  <a:srgbClr val="CC0000"/>
                </a:solidFill>
                <a:latin typeface="Century Schoolbook" pitchFamily="18" charset="0"/>
              </a:rPr>
              <a:t>Мейірімділікті білу іскерлігін дамыту.</a:t>
            </a:r>
            <a:endParaRPr lang="ru-RU" sz="2800" i="1" dirty="0">
              <a:solidFill>
                <a:srgbClr val="CC0000"/>
              </a:solidFill>
              <a:latin typeface="Century Schoolbook" pitchFamily="18" charset="0"/>
            </a:endParaRPr>
          </a:p>
          <a:p>
            <a:pPr>
              <a:defRPr/>
            </a:pPr>
            <a:r>
              <a:rPr lang="kk-KZ" i="1" dirty="0">
                <a:solidFill>
                  <a:srgbClr val="002060"/>
                </a:solidFill>
              </a:rPr>
              <a:t> </a:t>
            </a:r>
            <a:r>
              <a:rPr lang="kk-KZ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Тәрбиелік:</a:t>
            </a:r>
            <a:r>
              <a:rPr lang="kk-KZ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</a:t>
            </a:r>
            <a:endParaRPr lang="kk-KZ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kk-KZ" sz="2800" i="1" dirty="0">
                <a:solidFill>
                  <a:srgbClr val="CC0000"/>
                </a:solidFill>
                <a:latin typeface="Century Schoolbook" pitchFamily="18" charset="0"/>
              </a:rPr>
              <a:t>Қамқорлық жасауға жетелеу, мейірімділікке тәрбиелеу.</a:t>
            </a:r>
            <a:endParaRPr lang="ru-RU" sz="2800" i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500313" y="428625"/>
            <a:ext cx="489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lang="kk-KZ" altLang="ko-KR" sz="4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Мақсаты</a:t>
            </a:r>
            <a:endParaRPr lang="en-US" altLang="ko-KR" sz="44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ea typeface="굴림" pitchFamily="50" charset="-127"/>
            </a:endParaRPr>
          </a:p>
        </p:txBody>
      </p:sp>
      <p:pic>
        <p:nvPicPr>
          <p:cNvPr id="3091" name="Picture 45" descr="영화아이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body" idx="4294967295"/>
          </p:nvPr>
        </p:nvSpPr>
        <p:spPr>
          <a:xfrm>
            <a:off x="133350" y="552450"/>
            <a:ext cx="8893175" cy="5905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Tx/>
              <a:buNone/>
            </a:pPr>
            <a:endParaRPr lang="kk-KZ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kk-KZ" sz="4000" b="1" i="1" dirty="0" smtClean="0">
                <a:solidFill>
                  <a:schemeClr val="hlink"/>
                </a:solidFill>
                <a:latin typeface="Century Schoolbook" pitchFamily="18" charset="0"/>
              </a:rPr>
              <a:t> Шығармашылық жұмыс</a:t>
            </a:r>
          </a:p>
          <a:p>
            <a:pPr marL="609600" indent="-609600">
              <a:buFontTx/>
              <a:buNone/>
            </a:pPr>
            <a:r>
              <a:rPr lang="ru-RU" b="1" i="1" dirty="0" smtClean="0">
                <a:latin typeface="Century Schoolbook" pitchFamily="18" charset="0"/>
              </a:rPr>
              <a:t>  </a:t>
            </a:r>
            <a:r>
              <a:rPr lang="ru-RU" sz="2800" b="1" i="1" u="sng" dirty="0" err="1" smtClean="0">
                <a:latin typeface="Century Schoolbook" pitchFamily="18" charset="0"/>
              </a:rPr>
              <a:t>Жақсылық</a:t>
            </a:r>
            <a:r>
              <a:rPr lang="ru-RU" sz="2800" b="1" i="1" dirty="0" err="1" smtClean="0">
                <a:latin typeface="Century Schoolbook" pitchFamily="18" charset="0"/>
              </a:rPr>
              <a:t> суға батпас</a:t>
            </a:r>
            <a:r>
              <a:rPr lang="ru-RU" sz="2800" b="1" i="1" dirty="0" smtClean="0">
                <a:latin typeface="Century Schoolbook" pitchFamily="18" charset="0"/>
              </a:rPr>
              <a:t>, </a:t>
            </a:r>
            <a:r>
              <a:rPr lang="ru-RU" sz="2800" b="1" i="1" dirty="0" err="1" smtClean="0">
                <a:latin typeface="Century Schoolbook" pitchFamily="18" charset="0"/>
              </a:rPr>
              <a:t>бір</a:t>
            </a:r>
            <a:r>
              <a:rPr lang="ru-RU" sz="2800" b="1" i="1" dirty="0" smtClean="0"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latin typeface="Century Schoolbook" pitchFamily="18" charset="0"/>
              </a:rPr>
              <a:t>шығар, тегін</a:t>
            </a:r>
            <a:r>
              <a:rPr lang="ru-RU" sz="2800" b="1" i="1" dirty="0" smtClean="0"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latin typeface="Century Schoolbook" pitchFamily="18" charset="0"/>
              </a:rPr>
              <a:t>жатпас</a:t>
            </a:r>
            <a:r>
              <a:rPr lang="ru-RU" sz="2800" b="1" i="1" dirty="0" smtClean="0">
                <a:latin typeface="Century Schoolbook" pitchFamily="18" charset="0"/>
              </a:rPr>
              <a:t>.</a:t>
            </a:r>
            <a:endParaRPr lang="kk-KZ" sz="2800" b="1" i="1" dirty="0" smtClean="0">
              <a:latin typeface="Century Schoolbook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2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0" name="Picture 9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0" y="5084763"/>
            <a:ext cx="9144000" cy="1484312"/>
            <a:chOff x="0" y="5273664"/>
            <a:chExt cx="8877313" cy="1597025"/>
          </a:xfrm>
        </p:grpSpPr>
        <p:pic>
          <p:nvPicPr>
            <p:cNvPr id="21516" name="Picture 8" descr="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9" descr="гул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0" descr="012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152400" y="-114300"/>
            <a:ext cx="9144000" cy="1484313"/>
            <a:chOff x="0" y="5273664"/>
            <a:chExt cx="8877313" cy="1597025"/>
          </a:xfrm>
        </p:grpSpPr>
        <p:pic>
          <p:nvPicPr>
            <p:cNvPr id="21513" name="Picture 8" descr="01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9" descr="гул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6021388"/>
              <a:ext cx="43195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012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395288" y="2765425"/>
            <a:ext cx="8208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 i="1" u="sng" dirty="0" err="1" smtClean="0">
                <a:latin typeface="Century Schoolbook" pitchFamily="18" charset="0"/>
              </a:rPr>
              <a:t>Мейірімділік</a:t>
            </a:r>
            <a:r>
              <a:rPr lang="ru-RU" sz="2800" i="1" dirty="0" smtClean="0">
                <a:latin typeface="Century Schoolbook" pitchFamily="18" charset="0"/>
              </a:rPr>
              <a:t> </a:t>
            </a:r>
            <a:r>
              <a:rPr lang="ru-RU" sz="2800" i="1" dirty="0">
                <a:latin typeface="Century Schoolbook" pitchFamily="18" charset="0"/>
              </a:rPr>
              <a:t>- </a:t>
            </a:r>
            <a:r>
              <a:rPr lang="ru-RU" sz="2800" i="1" dirty="0" err="1">
                <a:latin typeface="Century Schoolbook" pitchFamily="18" charset="0"/>
              </a:rPr>
              <a:t>жүректен, мейірімсіздік</a:t>
            </a:r>
            <a:r>
              <a:rPr lang="ru-RU" sz="2800" i="1" dirty="0">
                <a:latin typeface="Century Schoolbook" pitchFamily="18" charset="0"/>
              </a:rPr>
              <a:t> - </a:t>
            </a:r>
            <a:r>
              <a:rPr lang="ru-RU" sz="2800" i="1" dirty="0" err="1">
                <a:latin typeface="Century Schoolbook" pitchFamily="18" charset="0"/>
              </a:rPr>
              <a:t>білектен</a:t>
            </a:r>
            <a:r>
              <a:rPr lang="ru-RU" sz="2800" i="1" dirty="0">
                <a:latin typeface="Century Schoolbook" pitchFamily="18" charset="0"/>
              </a:rPr>
              <a:t>.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468313" y="3500438"/>
            <a:ext cx="7704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u="sng" dirty="0" err="1" smtClean="0">
                <a:latin typeface="Century Schoolbook" pitchFamily="18" charset="0"/>
              </a:rPr>
              <a:t>Жаман</a:t>
            </a:r>
            <a:r>
              <a:rPr lang="ru-RU" sz="2800" i="1" dirty="0" smtClean="0">
                <a:latin typeface="Century Schoolbook" pitchFamily="18" charset="0"/>
              </a:rPr>
              <a:t> </a:t>
            </a:r>
            <a:r>
              <a:rPr lang="ru-RU" sz="2800" i="1" dirty="0">
                <a:latin typeface="Century Schoolbook" pitchFamily="18" charset="0"/>
              </a:rPr>
              <a:t>арба </a:t>
            </a:r>
            <a:r>
              <a:rPr lang="ru-RU" sz="2800" i="1" dirty="0" err="1">
                <a:latin typeface="Century Schoolbook" pitchFamily="18" charset="0"/>
              </a:rPr>
              <a:t>жол</a:t>
            </a:r>
            <a:r>
              <a:rPr lang="ru-RU" sz="2800" i="1" dirty="0">
                <a:latin typeface="Century Schoolbook" pitchFamily="18" charset="0"/>
              </a:rPr>
              <a:t> </a:t>
            </a:r>
            <a:r>
              <a:rPr lang="ru-RU" sz="2800" i="1" dirty="0" err="1">
                <a:latin typeface="Century Schoolbook" pitchFamily="18" charset="0"/>
              </a:rPr>
              <a:t>бұзар</a:t>
            </a:r>
            <a:r>
              <a:rPr lang="ru-RU" sz="2800" i="1" dirty="0">
                <a:latin typeface="Century Schoolbook" pitchFamily="18" charset="0"/>
              </a:rPr>
              <a:t>,  </a:t>
            </a:r>
            <a:r>
              <a:rPr lang="ru-RU" sz="2800" i="1" u="sng" dirty="0" err="1" smtClean="0">
                <a:latin typeface="Century Schoolbook" pitchFamily="18" charset="0"/>
              </a:rPr>
              <a:t>жаман</a:t>
            </a:r>
            <a:r>
              <a:rPr lang="ru-RU" sz="2800" i="1" dirty="0" smtClean="0">
                <a:latin typeface="Century Schoolbook" pitchFamily="18" charset="0"/>
              </a:rPr>
              <a:t> </a:t>
            </a:r>
            <a:r>
              <a:rPr lang="ru-RU" sz="2800" i="1" dirty="0" err="1" smtClean="0">
                <a:latin typeface="Century Schoolbook" pitchFamily="18" charset="0"/>
              </a:rPr>
              <a:t>адам</a:t>
            </a:r>
            <a:r>
              <a:rPr lang="ru-RU" sz="2800" i="1" dirty="0" smtClean="0">
                <a:latin typeface="Century Schoolbook" pitchFamily="18" charset="0"/>
              </a:rPr>
              <a:t> </a:t>
            </a:r>
            <a:r>
              <a:rPr lang="ru-RU" sz="2800" i="1" dirty="0">
                <a:latin typeface="Century Schoolbook" pitchFamily="18" charset="0"/>
              </a:rPr>
              <a:t>ел </a:t>
            </a:r>
            <a:r>
              <a:rPr lang="ru-RU" sz="2800" i="1" dirty="0" err="1">
                <a:latin typeface="Century Schoolbook" pitchFamily="18" charset="0"/>
              </a:rPr>
              <a:t>бұзар</a:t>
            </a:r>
            <a:r>
              <a:rPr lang="ru-RU" sz="2800" i="1" dirty="0">
                <a:latin typeface="Century Schoolbook" pitchFamily="18" charset="0"/>
              </a:rPr>
              <a:t>. </a:t>
            </a:r>
          </a:p>
        </p:txBody>
      </p:sp>
      <p:sp>
        <p:nvSpPr>
          <p:cNvPr id="21512" name="Text Box 20"/>
          <p:cNvSpPr txBox="1">
            <a:spLocks noChangeArrowheads="1"/>
          </p:cNvSpPr>
          <p:nvPr/>
        </p:nvSpPr>
        <p:spPr bwMode="auto">
          <a:xfrm>
            <a:off x="515938" y="4349750"/>
            <a:ext cx="7993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u="sng" dirty="0" err="1" smtClean="0">
                <a:latin typeface="Century Schoolbook" pitchFamily="18" charset="0"/>
              </a:rPr>
              <a:t>Жақсылық</a:t>
            </a:r>
            <a:r>
              <a:rPr lang="ru-RU" sz="2800" i="1" dirty="0" err="1" smtClean="0">
                <a:latin typeface="Century Schoolbook" pitchFamily="18" charset="0"/>
              </a:rPr>
              <a:t> </a:t>
            </a:r>
            <a:r>
              <a:rPr lang="ru-RU" sz="2800" i="1" dirty="0" err="1">
                <a:latin typeface="Century Schoolbook" pitchFamily="18" charset="0"/>
              </a:rPr>
              <a:t>ағаш басында</a:t>
            </a:r>
            <a:r>
              <a:rPr lang="ru-RU" sz="2800" i="1" dirty="0">
                <a:latin typeface="Century Schoolbook" pitchFamily="18" charset="0"/>
              </a:rPr>
              <a:t>, </a:t>
            </a:r>
            <a:r>
              <a:rPr lang="ru-RU" sz="2800" i="1" u="sng" dirty="0" err="1" smtClean="0">
                <a:latin typeface="Century Schoolbook" pitchFamily="18" charset="0"/>
              </a:rPr>
              <a:t>жамандық</a:t>
            </a:r>
            <a:r>
              <a:rPr lang="ru-RU" sz="2800" i="1" dirty="0" err="1" smtClean="0">
                <a:latin typeface="Century Schoolbook" pitchFamily="18" charset="0"/>
              </a:rPr>
              <a:t>  </a:t>
            </a:r>
            <a:r>
              <a:rPr lang="ru-RU" sz="2800" i="1" dirty="0" err="1">
                <a:latin typeface="Century Schoolbook" pitchFamily="18" charset="0"/>
              </a:rPr>
              <a:t>аяқ астында</a:t>
            </a:r>
            <a:r>
              <a:rPr lang="ru-RU" sz="2800" i="1" dirty="0"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84213" y="1916113"/>
            <a:ext cx="79216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i="1" dirty="0">
                <a:solidFill>
                  <a:srgbClr val="A50021"/>
                </a:solidFill>
                <a:latin typeface="Century Schoolbook" pitchFamily="18" charset="0"/>
              </a:rPr>
              <a:t>Үйге тапсырма: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4000" i="1" dirty="0">
                <a:solidFill>
                  <a:srgbClr val="A50021"/>
                </a:solidFill>
                <a:latin typeface="Century Schoolbook" pitchFamily="18" charset="0"/>
              </a:rPr>
              <a:t>Мейрімділік жайлы </a:t>
            </a:r>
            <a:endParaRPr lang="kk-KZ" sz="4000" i="1" dirty="0" smtClean="0">
              <a:solidFill>
                <a:srgbClr val="A50021"/>
              </a:solidFill>
              <a:latin typeface="Century Schoolboo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sz="4000" i="1" dirty="0" smtClean="0">
                <a:solidFill>
                  <a:srgbClr val="A50021"/>
                </a:solidFill>
                <a:latin typeface="Century Schoolbook" pitchFamily="18" charset="0"/>
              </a:rPr>
              <a:t>мақал-мәтелдер </a:t>
            </a:r>
            <a:r>
              <a:rPr lang="kk-KZ" sz="4000" i="1" dirty="0">
                <a:solidFill>
                  <a:srgbClr val="A50021"/>
                </a:solidFill>
                <a:latin typeface="Century Schoolbook" pitchFamily="18" charset="0"/>
              </a:rPr>
              <a:t>жазып келіңдер.</a:t>
            </a:r>
            <a:endParaRPr lang="ru-RU" sz="4000" i="1" dirty="0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22531" name="Picture 11" descr="68163107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3" descr="a957c68d5c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55782266_open_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bird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bird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4" descr="bird1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0163"/>
            <a:ext cx="3402012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7475" y="4862513"/>
            <a:ext cx="88931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500" i="1" dirty="0" err="1">
                <a:solidFill>
                  <a:srgbClr val="000099"/>
                </a:solidFill>
              </a:rPr>
              <a:t>«Өзін-өзі </a:t>
            </a:r>
            <a:r>
              <a:rPr lang="ru-RU" sz="2500" i="1" dirty="0">
                <a:solidFill>
                  <a:srgbClr val="000099"/>
                </a:solidFill>
              </a:rPr>
              <a:t>тану» курсы </a:t>
            </a:r>
            <a:r>
              <a:rPr lang="ru-RU" sz="2500" i="1" dirty="0" err="1">
                <a:solidFill>
                  <a:srgbClr val="000099"/>
                </a:solidFill>
              </a:rPr>
              <a:t>адамға өзін-өзі анықтауға</a:t>
            </a:r>
            <a:r>
              <a:rPr lang="ru-RU" sz="2500" i="1" dirty="0">
                <a:solidFill>
                  <a:srgbClr val="000099"/>
                </a:solidFill>
              </a:rPr>
              <a:t>, </a:t>
            </a:r>
            <a:r>
              <a:rPr lang="ru-RU" sz="2500" i="1" dirty="0" err="1">
                <a:solidFill>
                  <a:srgbClr val="000099"/>
                </a:solidFill>
              </a:rPr>
              <a:t>жақсы қасиеттерін ашуға</a:t>
            </a:r>
            <a:r>
              <a:rPr lang="ru-RU" sz="2500" i="1" dirty="0">
                <a:solidFill>
                  <a:srgbClr val="000099"/>
                </a:solidFill>
              </a:rPr>
              <a:t>, </a:t>
            </a:r>
            <a:r>
              <a:rPr lang="ru-RU" sz="2500" i="1" dirty="0" err="1">
                <a:solidFill>
                  <a:srgbClr val="000099"/>
                </a:solidFill>
              </a:rPr>
              <a:t>өзіне адалдыққа</a:t>
            </a:r>
            <a:r>
              <a:rPr lang="ru-RU" sz="2500" i="1" dirty="0">
                <a:solidFill>
                  <a:srgbClr val="000099"/>
                </a:solidFill>
              </a:rPr>
              <a:t>, </a:t>
            </a:r>
            <a:r>
              <a:rPr lang="ru-RU" sz="2500" i="1" dirty="0" err="1">
                <a:solidFill>
                  <a:srgbClr val="000099"/>
                </a:solidFill>
              </a:rPr>
              <a:t>өзінің абыройын</a:t>
            </a:r>
            <a:r>
              <a:rPr lang="ru-RU" sz="2500" i="1" dirty="0">
                <a:solidFill>
                  <a:srgbClr val="000099"/>
                </a:solidFill>
              </a:rPr>
              <a:t> </a:t>
            </a:r>
            <a:r>
              <a:rPr lang="ru-RU" sz="2500" i="1" dirty="0" err="1">
                <a:solidFill>
                  <a:srgbClr val="000099"/>
                </a:solidFill>
              </a:rPr>
              <a:t>сақтай отырып</a:t>
            </a:r>
            <a:r>
              <a:rPr lang="ru-RU" sz="2500" i="1" dirty="0">
                <a:solidFill>
                  <a:srgbClr val="000099"/>
                </a:solidFill>
              </a:rPr>
              <a:t> </a:t>
            </a:r>
            <a:r>
              <a:rPr lang="ru-RU" sz="2500" i="1" dirty="0" err="1">
                <a:solidFill>
                  <a:srgbClr val="000099"/>
                </a:solidFill>
              </a:rPr>
              <a:t>үнемі </a:t>
            </a:r>
            <a:r>
              <a:rPr lang="ru-RU" sz="2500" i="1" dirty="0">
                <a:solidFill>
                  <a:srgbClr val="000099"/>
                </a:solidFill>
              </a:rPr>
              <a:t>Адам, осы </a:t>
            </a:r>
            <a:r>
              <a:rPr lang="ru-RU" sz="2500" i="1" dirty="0" err="1">
                <a:solidFill>
                  <a:srgbClr val="000099"/>
                </a:solidFill>
              </a:rPr>
              <a:t>сөздің толық мағынасында</a:t>
            </a:r>
            <a:r>
              <a:rPr lang="ru-RU" sz="2500" i="1" dirty="0">
                <a:solidFill>
                  <a:srgbClr val="000099"/>
                </a:solidFill>
              </a:rPr>
              <a:t>, </a:t>
            </a:r>
            <a:r>
              <a:rPr lang="ru-RU" sz="2500" i="1" dirty="0" err="1">
                <a:solidFill>
                  <a:srgbClr val="000099"/>
                </a:solidFill>
              </a:rPr>
              <a:t>болып</a:t>
            </a:r>
            <a:r>
              <a:rPr lang="ru-RU" sz="2500" i="1" dirty="0">
                <a:solidFill>
                  <a:srgbClr val="000099"/>
                </a:solidFill>
              </a:rPr>
              <a:t> </a:t>
            </a:r>
            <a:r>
              <a:rPr lang="ru-RU" sz="2500" i="1" dirty="0" err="1">
                <a:solidFill>
                  <a:srgbClr val="000099"/>
                </a:solidFill>
              </a:rPr>
              <a:t>қалуға көмектеседі</a:t>
            </a:r>
            <a:r>
              <a:rPr lang="ru-RU" sz="2500" i="1" dirty="0">
                <a:solidFill>
                  <a:srgbClr val="000099"/>
                </a:solidFill>
              </a:rPr>
              <a:t>. </a:t>
            </a:r>
            <a:endParaRPr lang="ru-RU" sz="2500" dirty="0">
              <a:solidFill>
                <a:srgbClr val="000099"/>
              </a:solidFill>
            </a:endParaRPr>
          </a:p>
          <a:p>
            <a:pPr algn="r"/>
            <a:r>
              <a:rPr lang="ru-RU" sz="2500" i="1" dirty="0">
                <a:solidFill>
                  <a:srgbClr val="CC0000"/>
                </a:solidFill>
              </a:rPr>
              <a:t>Сара </a:t>
            </a:r>
            <a:r>
              <a:rPr lang="ru-RU" sz="2500" i="1" dirty="0" err="1">
                <a:solidFill>
                  <a:srgbClr val="CC0000"/>
                </a:solidFill>
              </a:rPr>
              <a:t>Алпысқызы </a:t>
            </a:r>
            <a:r>
              <a:rPr lang="ru-RU" sz="2500" i="1" dirty="0">
                <a:solidFill>
                  <a:srgbClr val="CC0000"/>
                </a:solidFill>
              </a:rPr>
              <a:t>Назарбаева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 rot="10800000">
            <a:off x="3181350" y="6270625"/>
            <a:ext cx="2757488" cy="54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800" b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5142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5143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5124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94"/>
          <p:cNvSpPr>
            <a:spLocks noGrp="1" noChangeArrowheads="1"/>
          </p:cNvSpPr>
          <p:nvPr>
            <p:ph type="ctrTitle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4000" b="1" i="1" dirty="0" smtClean="0">
                <a:solidFill>
                  <a:srgbClr val="0000FF"/>
                </a:solidFill>
              </a:rPr>
              <a:t> </a:t>
            </a:r>
            <a:r>
              <a:rPr lang="kk-KZ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Үй тапсырмасы</a:t>
            </a:r>
            <a:endParaRPr lang="ru-RU" sz="4000" b="1" i="1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27" name="Picture 3" descr="glob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"/>
            <a:ext cx="13922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1690688" y="1844675"/>
            <a:ext cx="597693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800" b="0" dirty="0"/>
              <a:t>Өсек, өтірік, мақтаншақ,</a:t>
            </a:r>
          </a:p>
          <a:p>
            <a:pPr eaLnBrk="1" hangingPunct="1">
              <a:spcBef>
                <a:spcPct val="50000"/>
              </a:spcBef>
            </a:pPr>
            <a:r>
              <a:rPr lang="kk-KZ" sz="2800" b="0" dirty="0"/>
              <a:t>Еріншек, бекер мал шашпақ –</a:t>
            </a:r>
          </a:p>
          <a:p>
            <a:pPr eaLnBrk="1" hangingPunct="1">
              <a:spcBef>
                <a:spcPct val="50000"/>
              </a:spcBef>
            </a:pPr>
            <a:r>
              <a:rPr lang="kk-KZ" sz="2800" b="0" dirty="0"/>
              <a:t>Бес дұшпаның білсеңіз.</a:t>
            </a:r>
          </a:p>
          <a:p>
            <a:pPr eaLnBrk="1" hangingPunct="1">
              <a:spcBef>
                <a:spcPct val="50000"/>
              </a:spcBef>
            </a:pPr>
            <a:r>
              <a:rPr lang="kk-KZ" sz="2800" b="0" dirty="0"/>
              <a:t>Талап, еңбек, терең ой,</a:t>
            </a:r>
          </a:p>
          <a:p>
            <a:pPr eaLnBrk="1" hangingPunct="1">
              <a:spcBef>
                <a:spcPct val="50000"/>
              </a:spcBef>
            </a:pPr>
            <a:r>
              <a:rPr lang="kk-KZ" sz="2800" b="0" dirty="0"/>
              <a:t>Қанағат, рақым ойлап қой –</a:t>
            </a:r>
          </a:p>
          <a:p>
            <a:pPr eaLnBrk="1" hangingPunct="1">
              <a:spcBef>
                <a:spcPct val="50000"/>
              </a:spcBef>
            </a:pPr>
            <a:r>
              <a:rPr lang="kk-KZ" sz="2800" b="0" dirty="0"/>
              <a:t>Бес асыл іс көнсеңіз.</a:t>
            </a:r>
            <a:endParaRPr lang="ru-RU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3887788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003800" y="620713"/>
            <a:ext cx="35274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 dirty="0"/>
              <a:t>Абай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2800" dirty="0"/>
              <a:t> Құнанбаев</a:t>
            </a:r>
            <a:endParaRPr lang="ru-RU" sz="2800" dirty="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9388" y="4268788"/>
            <a:ext cx="88931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600" dirty="0" err="1"/>
              <a:t>Тірі</a:t>
            </a:r>
            <a:r>
              <a:rPr lang="ru-RU" sz="2600" dirty="0"/>
              <a:t> </a:t>
            </a:r>
            <a:r>
              <a:rPr lang="ru-RU" sz="2600" dirty="0" err="1"/>
              <a:t>адамның жүректен аяулы</a:t>
            </a:r>
            <a:r>
              <a:rPr lang="ru-RU" sz="2600" dirty="0"/>
              <a:t> </a:t>
            </a:r>
            <a:r>
              <a:rPr lang="ru-RU" sz="2600" dirty="0" err="1"/>
              <a:t>жері</a:t>
            </a:r>
            <a:r>
              <a:rPr lang="ru-RU" sz="2600" dirty="0"/>
              <a:t> бола </a:t>
            </a:r>
            <a:r>
              <a:rPr lang="ru-RU" sz="2600" dirty="0" err="1"/>
              <a:t>ма</a:t>
            </a:r>
            <a:r>
              <a:rPr lang="ru-RU" sz="2600" dirty="0"/>
              <a:t>? </a:t>
            </a:r>
            <a:r>
              <a:rPr lang="ru-RU" sz="2600" dirty="0" err="1"/>
              <a:t>Біздің қазақтың жүректі кісі</a:t>
            </a:r>
            <a:r>
              <a:rPr lang="ru-RU" sz="2600" dirty="0"/>
              <a:t> </a:t>
            </a:r>
            <a:r>
              <a:rPr lang="ru-RU" sz="2600" dirty="0" err="1"/>
              <a:t>дегені</a:t>
            </a:r>
            <a:r>
              <a:rPr lang="ru-RU" sz="2600" dirty="0"/>
              <a:t> - батыр </a:t>
            </a:r>
            <a:r>
              <a:rPr lang="ru-RU" sz="2600" dirty="0" err="1"/>
              <a:t>кісі</a:t>
            </a:r>
            <a:r>
              <a:rPr lang="ru-RU" sz="2600" dirty="0"/>
              <a:t> </a:t>
            </a:r>
            <a:r>
              <a:rPr lang="ru-RU" sz="2600" dirty="0" err="1"/>
              <a:t>дегені</a:t>
            </a:r>
            <a:r>
              <a:rPr lang="ru-RU" sz="2600" dirty="0"/>
              <a:t>. </a:t>
            </a:r>
            <a:r>
              <a:rPr lang="ru-RU" sz="2600" dirty="0" err="1"/>
              <a:t>Онан</a:t>
            </a:r>
            <a:r>
              <a:rPr lang="ru-RU" sz="2600" dirty="0"/>
              <a:t> </a:t>
            </a:r>
            <a:r>
              <a:rPr lang="ru-RU" sz="2600" dirty="0" err="1"/>
              <a:t>басқа жүректің қасиеттерін анықтап біле</a:t>
            </a:r>
            <a:r>
              <a:rPr lang="ru-RU" sz="2600" dirty="0"/>
              <a:t> </a:t>
            </a:r>
            <a:r>
              <a:rPr lang="ru-RU" sz="2600" dirty="0" err="1"/>
              <a:t>алмайды</a:t>
            </a:r>
            <a:r>
              <a:rPr lang="ru-RU" sz="2600" dirty="0"/>
              <a:t>. </a:t>
            </a:r>
            <a:r>
              <a:rPr lang="ru-RU" sz="2600" dirty="0" err="1"/>
              <a:t>Рақымдылық, мейірбандылық, әртүрлі істе</a:t>
            </a:r>
            <a:r>
              <a:rPr lang="ru-RU" sz="2600" dirty="0"/>
              <a:t> </a:t>
            </a:r>
            <a:r>
              <a:rPr lang="ru-RU" sz="2600" dirty="0" err="1"/>
              <a:t>адам</a:t>
            </a:r>
            <a:r>
              <a:rPr lang="ru-RU" sz="2600" dirty="0"/>
              <a:t> </a:t>
            </a:r>
            <a:r>
              <a:rPr lang="ru-RU" sz="2600" dirty="0" err="1"/>
              <a:t>баласын</a:t>
            </a:r>
            <a:r>
              <a:rPr lang="ru-RU" sz="2600" dirty="0"/>
              <a:t> </a:t>
            </a:r>
            <a:r>
              <a:rPr lang="ru-RU" sz="2600" dirty="0" err="1"/>
              <a:t>өз бауырым</a:t>
            </a:r>
            <a:r>
              <a:rPr lang="ru-RU" sz="2600" dirty="0"/>
              <a:t> </a:t>
            </a:r>
            <a:r>
              <a:rPr lang="ru-RU" sz="2600" dirty="0" err="1"/>
              <a:t>деп</a:t>
            </a:r>
            <a:r>
              <a:rPr lang="ru-RU" sz="2600" dirty="0"/>
              <a:t>, </a:t>
            </a:r>
            <a:r>
              <a:rPr lang="ru-RU" sz="2600" dirty="0" err="1"/>
              <a:t>езіне</a:t>
            </a:r>
            <a:r>
              <a:rPr lang="ru-RU" sz="2600" dirty="0"/>
              <a:t> </a:t>
            </a:r>
            <a:r>
              <a:rPr lang="ru-RU" sz="2600" dirty="0" err="1"/>
              <a:t>ойлағандай оларға </a:t>
            </a:r>
            <a:r>
              <a:rPr lang="ru-RU" sz="2600" dirty="0"/>
              <a:t>да </a:t>
            </a:r>
            <a:r>
              <a:rPr lang="ru-RU" sz="2600" dirty="0" err="1"/>
              <a:t>болса</a:t>
            </a:r>
            <a:r>
              <a:rPr lang="ru-RU" sz="2600" dirty="0"/>
              <a:t> </a:t>
            </a:r>
            <a:r>
              <a:rPr lang="ru-RU" sz="2600" dirty="0" err="1"/>
              <a:t>игі</a:t>
            </a:r>
            <a:r>
              <a:rPr lang="ru-RU" sz="2600" dirty="0"/>
              <a:t> </a:t>
            </a:r>
            <a:r>
              <a:rPr lang="ru-RU" sz="2600" dirty="0" err="1"/>
              <a:t>еді</a:t>
            </a:r>
            <a:r>
              <a:rPr lang="ru-RU" sz="2600" dirty="0"/>
              <a:t> </a:t>
            </a:r>
            <a:r>
              <a:rPr lang="ru-RU" sz="2600" dirty="0" err="1"/>
              <a:t>демек</a:t>
            </a:r>
            <a:r>
              <a:rPr lang="ru-RU" sz="2600" dirty="0"/>
              <a:t>, </a:t>
            </a:r>
            <a:r>
              <a:rPr lang="ru-RU" sz="2600" dirty="0" err="1"/>
              <a:t>бұлар </a:t>
            </a:r>
            <a:r>
              <a:rPr lang="ru-RU" sz="2600" dirty="0"/>
              <a:t>- </a:t>
            </a:r>
            <a:r>
              <a:rPr lang="ru-RU" sz="2600" dirty="0" err="1"/>
              <a:t>жүрек ісі</a:t>
            </a:r>
            <a:r>
              <a:rPr lang="ru-RU" sz="2600" dirty="0"/>
              <a:t>.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003800" y="2349500"/>
            <a:ext cx="3527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2800"/>
              <a:t>Абайдың қара сөздері.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2800"/>
              <a:t>Он төртінші сөз.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35e170f92f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an_the_duck_walking_lg_nw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6019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k-KZ" sz="2600" b="0" dirty="0">
                <a:latin typeface="Times New Roman" pitchFamily="18" charset="0"/>
              </a:rPr>
              <a:t>	</a:t>
            </a: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 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Қане, сапты түзейік,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Тіземізді  бүгейік.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алға  түсейік,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Ыршып артқа түсейік.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Көбелекше  ұшамыз,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Отырамыз, тұрамыз.</a:t>
            </a:r>
          </a:p>
          <a:p>
            <a:pPr>
              <a:defRPr/>
            </a:pPr>
            <a:r>
              <a:rPr lang="kk-KZ" sz="2800" b="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	Сергітуге  мың  алғыс! </a:t>
            </a:r>
            <a:endParaRPr lang="ru-RU" sz="2800" b="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175" name="Picture 8" descr="bird8-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ird8-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28902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bird8-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908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116013" y="2852738"/>
            <a:ext cx="6911975" cy="3097212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2000" b="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kk-KZ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Мейірімділік – </a:t>
            </a:r>
          </a:p>
          <a:p>
            <a:pPr algn="ctr">
              <a:defRPr/>
            </a:pPr>
            <a:r>
              <a:rPr lang="kk-KZ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асыл қасиет</a:t>
            </a:r>
            <a:endParaRPr lang="ru-RU" sz="5400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95288" y="766763"/>
            <a:ext cx="8208962" cy="2519362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k-KZ" sz="5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Жаңа сабақ</a:t>
            </a:r>
            <a:endParaRPr lang="ru-RU" sz="5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57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9247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800" b="0"/>
            </a:p>
          </p:txBody>
        </p:sp>
        <p:grpSp>
          <p:nvGrpSpPr>
            <p:cNvPr id="9248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800" b="0"/>
              </a:p>
            </p:txBody>
          </p:sp>
        </p:grpSp>
      </p:grp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 b="0"/>
          </a:p>
        </p:txBody>
      </p:sp>
      <p:sp>
        <p:nvSpPr>
          <p:cNvPr id="9227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8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9245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8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9230" name="Picture 23" descr="영화아이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94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214313"/>
            <a:ext cx="7772400" cy="720725"/>
          </a:xfrm>
        </p:spPr>
        <p:txBody>
          <a:bodyPr/>
          <a:lstStyle/>
          <a:p>
            <a:pPr eaLnBrk="1" hangingPunct="1"/>
            <a:r>
              <a:rPr lang="kk-KZ" sz="3600" b="1" i="1" dirty="0" smtClean="0">
                <a:solidFill>
                  <a:srgbClr val="0000FF"/>
                </a:solidFill>
              </a:rPr>
              <a:t> Мен апамның ай мен күні</a:t>
            </a:r>
            <a:r>
              <a:rPr lang="kk-KZ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endParaRPr lang="ru-RU" sz="3600" b="1" i="1" dirty="0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232" name="Oval 30"/>
          <p:cNvSpPr>
            <a:spLocks noChangeArrowheads="1"/>
          </p:cNvSpPr>
          <p:nvPr/>
        </p:nvSpPr>
        <p:spPr bwMode="auto">
          <a:xfrm>
            <a:off x="3549650" y="2636838"/>
            <a:ext cx="1943100" cy="187166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33"/>
          <p:cNvSpPr>
            <a:spLocks noChangeArrowheads="1"/>
          </p:cNvSpPr>
          <p:nvPr/>
        </p:nvSpPr>
        <p:spPr bwMode="auto">
          <a:xfrm rot="3198455">
            <a:off x="6047581" y="1234282"/>
            <a:ext cx="504825" cy="23034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34"/>
          <p:cNvSpPr>
            <a:spLocks noChangeArrowheads="1"/>
          </p:cNvSpPr>
          <p:nvPr/>
        </p:nvSpPr>
        <p:spPr bwMode="auto">
          <a:xfrm rot="5266615">
            <a:off x="6874669" y="1897857"/>
            <a:ext cx="504825" cy="3240087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35"/>
          <p:cNvSpPr>
            <a:spLocks noChangeArrowheads="1"/>
          </p:cNvSpPr>
          <p:nvPr/>
        </p:nvSpPr>
        <p:spPr bwMode="auto">
          <a:xfrm rot="16333385" flipH="1">
            <a:off x="1656556" y="1916907"/>
            <a:ext cx="504825" cy="32400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36"/>
          <p:cNvSpPr>
            <a:spLocks noChangeArrowheads="1"/>
          </p:cNvSpPr>
          <p:nvPr/>
        </p:nvSpPr>
        <p:spPr bwMode="auto">
          <a:xfrm rot="18401545" flipH="1">
            <a:off x="2466181" y="1218407"/>
            <a:ext cx="504825" cy="23034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37"/>
          <p:cNvSpPr>
            <a:spLocks noChangeArrowheads="1"/>
          </p:cNvSpPr>
          <p:nvPr/>
        </p:nvSpPr>
        <p:spPr bwMode="auto">
          <a:xfrm rot="926352">
            <a:off x="4840288" y="1028700"/>
            <a:ext cx="504825" cy="164623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38"/>
          <p:cNvSpPr>
            <a:spLocks noChangeArrowheads="1"/>
          </p:cNvSpPr>
          <p:nvPr/>
        </p:nvSpPr>
        <p:spPr bwMode="auto">
          <a:xfrm rot="-1509269">
            <a:off x="3584575" y="1008063"/>
            <a:ext cx="504825" cy="172720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39"/>
          <p:cNvSpPr>
            <a:spLocks noChangeArrowheads="1"/>
          </p:cNvSpPr>
          <p:nvPr/>
        </p:nvSpPr>
        <p:spPr bwMode="auto">
          <a:xfrm rot="-7108561">
            <a:off x="2015331" y="3248819"/>
            <a:ext cx="504825" cy="30241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utoShape 40"/>
          <p:cNvSpPr>
            <a:spLocks noChangeArrowheads="1"/>
          </p:cNvSpPr>
          <p:nvPr/>
        </p:nvSpPr>
        <p:spPr bwMode="auto">
          <a:xfrm rot="7515028">
            <a:off x="6463506" y="3337720"/>
            <a:ext cx="504825" cy="313531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AutoShape 41"/>
          <p:cNvSpPr>
            <a:spLocks noChangeArrowheads="1"/>
          </p:cNvSpPr>
          <p:nvPr/>
        </p:nvSpPr>
        <p:spPr bwMode="auto">
          <a:xfrm rot="20193620" flipV="1">
            <a:off x="5257800" y="4330700"/>
            <a:ext cx="504825" cy="198755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AutoShape 42"/>
          <p:cNvSpPr>
            <a:spLocks noChangeArrowheads="1"/>
          </p:cNvSpPr>
          <p:nvPr/>
        </p:nvSpPr>
        <p:spPr bwMode="auto">
          <a:xfrm rot="1897403" flipV="1">
            <a:off x="3203575" y="4292600"/>
            <a:ext cx="504825" cy="2030413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AutoShape 43"/>
          <p:cNvSpPr>
            <a:spLocks noChangeArrowheads="1"/>
          </p:cNvSpPr>
          <p:nvPr/>
        </p:nvSpPr>
        <p:spPr bwMode="auto">
          <a:xfrm rot="21365176" flipV="1">
            <a:off x="4341813" y="4508500"/>
            <a:ext cx="504825" cy="1987550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Rectangle 44"/>
          <p:cNvSpPr>
            <a:spLocks noChangeArrowheads="1"/>
          </p:cNvSpPr>
          <p:nvPr/>
        </p:nvSpPr>
        <p:spPr bwMode="auto">
          <a:xfrm>
            <a:off x="1042988" y="2636838"/>
            <a:ext cx="7632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i="1" dirty="0">
                <a:solidFill>
                  <a:srgbClr val="CC0000"/>
                </a:solidFill>
                <a:latin typeface="Century Schoolbook" pitchFamily="18" charset="0"/>
              </a:rPr>
              <a:t>Апам мені: “Айым” – дейді,</a:t>
            </a:r>
          </a:p>
          <a:p>
            <a:r>
              <a:rPr lang="kk-KZ" sz="3600" i="1" dirty="0">
                <a:solidFill>
                  <a:srgbClr val="CC0000"/>
                </a:solidFill>
                <a:latin typeface="Century Schoolbook" pitchFamily="18" charset="0"/>
              </a:rPr>
              <a:t>Мен мұңайсам, уайым жейді.</a:t>
            </a:r>
            <a:endParaRPr lang="ru-RU" sz="3600" i="1" dirty="0">
              <a:solidFill>
                <a:srgbClr val="CC0000"/>
              </a:solidFill>
              <a:latin typeface="Century Schoolbook" pitchFamily="18" charset="0"/>
            </a:endParaRPr>
          </a:p>
          <a:p>
            <a:r>
              <a:rPr lang="kk-KZ" sz="3600" i="1" dirty="0">
                <a:solidFill>
                  <a:srgbClr val="CC0000"/>
                </a:solidFill>
                <a:latin typeface="Century Schoolbook" pitchFamily="18" charset="0"/>
              </a:rPr>
              <a:t>Апам мені: “Күнім” – дейді,</a:t>
            </a:r>
          </a:p>
          <a:p>
            <a:r>
              <a:rPr lang="kk-KZ" sz="3600" i="1" dirty="0">
                <a:solidFill>
                  <a:srgbClr val="CC0000"/>
                </a:solidFill>
                <a:latin typeface="Century Schoolbook" pitchFamily="18" charset="0"/>
              </a:rPr>
              <a:t>Мен қуансам күлімдейді.</a:t>
            </a:r>
            <a:endParaRPr lang="ru-RU" sz="3600" i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 (2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23850" y="0"/>
            <a:ext cx="8208963" cy="2519363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63007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800" i="1" dirty="0">
                <a:solidFill>
                  <a:srgbClr val="CC0000"/>
                </a:solidFill>
                <a:latin typeface="Century Schoolbook" pitchFamily="18" charset="0"/>
              </a:rPr>
              <a:t>Ойланайық, пікірлесейік</a:t>
            </a:r>
            <a:endParaRPr lang="ru-RU" sz="4800" i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68313" y="2763838"/>
            <a:ext cx="82804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3600" i="1" dirty="0">
                <a:latin typeface="Century Schoolbook" pitchFamily="18" charset="0"/>
              </a:rPr>
              <a:t>Мейірімділікті қалай көрсетуге болады?</a:t>
            </a:r>
          </a:p>
          <a:p>
            <a:pPr eaLnBrk="1" hangingPunct="1">
              <a:spcBef>
                <a:spcPct val="50000"/>
              </a:spcBef>
            </a:pPr>
            <a:r>
              <a:rPr lang="kk-KZ" sz="3600" i="1" dirty="0">
                <a:latin typeface="Century Schoolbook" pitchFamily="18" charset="0"/>
              </a:rPr>
              <a:t>Өздеріңе мейірімділік көрстекен кезде қандай сезімге бөлендіңдер?</a:t>
            </a:r>
            <a:endParaRPr lang="ru-RU" sz="360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2610</TotalTime>
  <Words>492</Words>
  <Application>Microsoft Office PowerPoint</Application>
  <PresentationFormat>Экран (4:3)</PresentationFormat>
  <Paragraphs>94</Paragraphs>
  <Slides>21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 Үй тапсырмасы</vt:lpstr>
      <vt:lpstr>Слайд 5</vt:lpstr>
      <vt:lpstr>Слайд 6</vt:lpstr>
      <vt:lpstr>Слайд 7</vt:lpstr>
      <vt:lpstr> Мен апамның ай мен күні </vt:lpstr>
      <vt:lpstr>Слайд 9</vt:lpstr>
      <vt:lpstr>Слайд 10</vt:lpstr>
      <vt:lpstr> Ой толғаныс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Средняя школа №....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1</cp:lastModifiedBy>
  <cp:revision>294</cp:revision>
  <dcterms:created xsi:type="dcterms:W3CDTF">2007-02-20T16:25:57Z</dcterms:created>
  <dcterms:modified xsi:type="dcterms:W3CDTF">2017-01-11T17:11:37Z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1719880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000800ca3f000000000001024110</vt:lpwstr>
  </property>
</Properties>
</file>