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84" r:id="rId3"/>
    <p:sldId id="286" r:id="rId4"/>
    <p:sldId id="288" r:id="rId5"/>
    <p:sldId id="293" r:id="rId6"/>
    <p:sldId id="291" r:id="rId7"/>
    <p:sldId id="289" r:id="rId8"/>
    <p:sldId id="287" r:id="rId9"/>
    <p:sldId id="294" r:id="rId10"/>
    <p:sldId id="292" r:id="rId11"/>
    <p:sldId id="270" r:id="rId12"/>
    <p:sldId id="28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9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26.11.2016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Үй тапсырмасын тексеру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17" y="2106064"/>
            <a:ext cx="7424468" cy="3991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411724" y="2888931"/>
            <a:ext cx="3960506" cy="5400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117 – бет № 6.</a:t>
            </a:r>
          </a:p>
          <a:p>
            <a:pPr algn="ctr"/>
            <a:r>
              <a:rPr lang="kk-KZ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Есепте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538892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057401" y="457200"/>
            <a:ext cx="4813697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defRPr/>
            </a:pPr>
            <a:r>
              <a:rPr lang="kk-KZ" sz="7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Кері байланыс</a:t>
            </a:r>
            <a:endParaRPr lang="ru-RU" sz="7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5" name="Содержимое 2"/>
          <p:cNvSpPr txBox="1">
            <a:spLocks/>
          </p:cNvSpPr>
          <p:nvPr/>
        </p:nvSpPr>
        <p:spPr bwMode="auto">
          <a:xfrm>
            <a:off x="928662" y="1428736"/>
            <a:ext cx="6172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65113" indent="-265113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Brush Script MT" panose="03060802040406070304" pitchFamily="66" charset="0"/>
              <a:buChar char="O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endParaRPr lang="kk-KZ" altLang="ru-RU" sz="4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</a:pPr>
            <a:endParaRPr lang="kk-KZ" altLang="ru-RU" sz="4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2357422" y="2428868"/>
            <a:ext cx="4995282" cy="4251385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err="1" smtClean="0">
                <a:solidFill>
                  <a:srgbClr val="FF0000"/>
                </a:solidFill>
              </a:rPr>
              <a:t>Саба</a:t>
            </a:r>
            <a:r>
              <a:rPr lang="kk-KZ" sz="3600" dirty="0" smtClean="0">
                <a:solidFill>
                  <a:srgbClr val="FF0000"/>
                </a:solidFill>
              </a:rPr>
              <a:t>қ</a:t>
            </a:r>
            <a:r>
              <a:rPr lang="ru-RU" sz="3600" dirty="0" smtClean="0">
                <a:solidFill>
                  <a:srgbClr val="FF0000"/>
                </a:solidFill>
              </a:rPr>
              <a:t>та не </a:t>
            </a:r>
            <a:r>
              <a:rPr lang="ru-RU" sz="3600" dirty="0" err="1" smtClean="0">
                <a:solidFill>
                  <a:srgbClr val="FF0000"/>
                </a:solidFill>
              </a:rPr>
              <a:t>ұнады</a:t>
            </a:r>
            <a:r>
              <a:rPr lang="ru-RU" sz="3600" dirty="0" smtClean="0">
                <a:solidFill>
                  <a:srgbClr val="FF0000"/>
                </a:solidFill>
              </a:rPr>
              <a:t>, не </a:t>
            </a:r>
            <a:r>
              <a:rPr lang="ru-RU" sz="3600" dirty="0" err="1" smtClean="0">
                <a:solidFill>
                  <a:srgbClr val="FF0000"/>
                </a:solidFill>
              </a:rPr>
              <a:t>ұнамады</a:t>
            </a:r>
            <a:r>
              <a:rPr lang="ru-RU" sz="3600" dirty="0" smtClean="0">
                <a:solidFill>
                  <a:srgbClr val="FF0000"/>
                </a:solidFill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</a:rPr>
              <a:t>ойыңды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стикерге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жаза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ғой</a:t>
            </a:r>
            <a:r>
              <a:rPr lang="ru-RU" sz="3600" dirty="0" smtClean="0">
                <a:solidFill>
                  <a:srgbClr val="FF0000"/>
                </a:solidFill>
              </a:rPr>
              <a:t>.</a:t>
            </a:r>
            <a:endParaRPr lang="ru-RU" sz="3600" dirty="0">
              <a:solidFill>
                <a:srgbClr val="FF0000"/>
              </a:solidFill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5496" y="0"/>
              <a:ext cx="264" cy="4320"/>
              <a:chOff x="0" y="0"/>
              <a:chExt cx="264" cy="4320"/>
            </a:xfrm>
          </p:grpSpPr>
          <p:pic>
            <p:nvPicPr>
              <p:cNvPr id="38942" name="Picture 5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264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3" name="Picture 6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1018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4" name="Picture 7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1789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5" name="Picture 8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2560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6" name="Picture 9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3331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7" name="Picture 10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3792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0" y="0"/>
              <a:ext cx="264" cy="4320"/>
              <a:chOff x="0" y="0"/>
              <a:chExt cx="264" cy="4320"/>
            </a:xfrm>
          </p:grpSpPr>
          <p:pic>
            <p:nvPicPr>
              <p:cNvPr id="38936" name="Picture 12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264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7" name="Picture 13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1018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8" name="Picture 14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1789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9" name="Picture 15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2560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0" name="Picture 16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3331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41" name="Picture 17" descr="008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64" y="3792"/>
                <a:ext cx="792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18"/>
            <p:cNvGrpSpPr>
              <a:grpSpLocks/>
            </p:cNvGrpSpPr>
            <p:nvPr/>
          </p:nvGrpSpPr>
          <p:grpSpPr bwMode="auto">
            <a:xfrm>
              <a:off x="204" y="4128"/>
              <a:ext cx="5307" cy="192"/>
              <a:chOff x="0" y="4128"/>
              <a:chExt cx="5760" cy="192"/>
            </a:xfrm>
          </p:grpSpPr>
          <p:pic>
            <p:nvPicPr>
              <p:cNvPr id="38930" name="Picture 19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1" name="Picture 20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2" name="Picture 21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7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3" name="Picture 22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4" name="Picture 23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3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35" name="Picture 24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6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249" y="0"/>
              <a:ext cx="5307" cy="192"/>
              <a:chOff x="0" y="4128"/>
              <a:chExt cx="5760" cy="192"/>
            </a:xfrm>
          </p:grpSpPr>
          <p:pic>
            <p:nvPicPr>
              <p:cNvPr id="38924" name="Picture 26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25" name="Picture 27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75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26" name="Picture 28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27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27" name="Picture 29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0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28" name="Picture 30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33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8929" name="Picture 31" descr="003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=""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76" y="4128"/>
                <a:ext cx="984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="" xmlns:p14="http://schemas.microsoft.com/office/powerpoint/2010/main" val="2693839083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500042"/>
            <a:ext cx="8640960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1600" y="4060676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119- бет №4 3 баған №5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069775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786058"/>
            <a:ext cx="5572164" cy="1285884"/>
          </a:xfrm>
          <a:prstGeom prst="rect">
            <a:avLst/>
          </a:prstGeom>
          <a:noFill/>
        </p:spPr>
        <p:txBody>
          <a:bodyPr wrap="none">
            <a:prstTxWarp prst="textFadeUp">
              <a:avLst>
                <a:gd name="adj" fmla="val 21422"/>
              </a:avLst>
            </a:prstTxWarp>
            <a:spAutoFit/>
          </a:bodyPr>
          <a:lstStyle/>
          <a:p>
            <a:pPr>
              <a:defRPr/>
            </a:pPr>
            <a:r>
              <a:rPr lang="kk-KZ" sz="3200" b="1" i="1" dirty="0">
                <a:ln>
                  <a:solidFill>
                    <a:srgbClr val="C00000"/>
                  </a:solidFill>
                </a:ln>
                <a:latin typeface="Times New Roman" pitchFamily="18" charset="0"/>
                <a:cs typeface="Times New Roman" pitchFamily="18" charset="0"/>
              </a:rPr>
              <a:t>Сабағымыз аяқталды!</a:t>
            </a:r>
          </a:p>
        </p:txBody>
      </p:sp>
      <p:pic>
        <p:nvPicPr>
          <p:cNvPr id="20483" name="Picture 29" descr="preview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3686175"/>
            <a:ext cx="3071813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 descr="CA8XE5KH"/>
          <p:cNvPicPr>
            <a:picLocks noChangeAspect="1" noChangeArrowheads="1"/>
          </p:cNvPicPr>
          <p:nvPr/>
        </p:nvPicPr>
        <p:blipFill>
          <a:blip r:embed="rId4"/>
          <a:srcRect t="3226"/>
          <a:stretch>
            <a:fillRect/>
          </a:stretch>
        </p:blipFill>
        <p:spPr bwMode="auto">
          <a:xfrm>
            <a:off x="3429000" y="357188"/>
            <a:ext cx="2895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ag00001_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" y="2370138"/>
            <a:ext cx="2857500" cy="400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255337253.gif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060568" y="2173284"/>
            <a:ext cx="66373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540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kk-KZ" sz="5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428604"/>
            <a:ext cx="80010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C00000"/>
                </a:solidFill>
              </a:rPr>
              <a:t> </a:t>
            </a:r>
            <a:r>
              <a:rPr lang="kk-KZ" sz="7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Жаңа сабақ</a:t>
            </a:r>
          </a:p>
          <a:p>
            <a:r>
              <a:rPr lang="kk-KZ" sz="6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Нөлдермен аяқталатын сандарды ауызша көбейту және бөлу тәсілдері.         </a:t>
            </a:r>
          </a:p>
          <a:p>
            <a:r>
              <a:rPr lang="kk-KZ" sz="72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72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54683"/>
          </a:xfrm>
        </p:spPr>
        <p:txBody>
          <a:bodyPr>
            <a:norm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Өрнектерді салыстыр. Ұқсастықтары мен айырмашылықтарын ата.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231*10*2</a:t>
            </a:r>
            <a:r>
              <a:rPr lang="kk-KZ" dirty="0" smtClean="0"/>
              <a:t>        </a:t>
            </a:r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2310*2</a:t>
            </a:r>
            <a:r>
              <a:rPr lang="kk-KZ" dirty="0" smtClean="0"/>
              <a:t>        </a:t>
            </a:r>
            <a:r>
              <a:rPr lang="kk-KZ" dirty="0" smtClean="0">
                <a:solidFill>
                  <a:srgbClr val="C00000"/>
                </a:solidFill>
              </a:rPr>
              <a:t>231*2*10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231*100*2</a:t>
            </a:r>
            <a:r>
              <a:rPr lang="kk-KZ" dirty="0" smtClean="0"/>
              <a:t>     </a:t>
            </a:r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23 100*2     </a:t>
            </a:r>
            <a:r>
              <a:rPr lang="kk-KZ" dirty="0" smtClean="0">
                <a:solidFill>
                  <a:srgbClr val="C00000"/>
                </a:solidFill>
              </a:rPr>
              <a:t>231*2*100</a:t>
            </a:r>
          </a:p>
          <a:p>
            <a:r>
              <a:rPr lang="kk-KZ" dirty="0" smtClean="0">
                <a:solidFill>
                  <a:srgbClr val="C00000"/>
                </a:solidFill>
              </a:rPr>
              <a:t>231*1000*2</a:t>
            </a:r>
            <a:r>
              <a:rPr lang="kk-KZ" dirty="0" smtClean="0"/>
              <a:t>   </a:t>
            </a:r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231 000*2   </a:t>
            </a:r>
            <a:r>
              <a:rPr lang="kk-KZ" dirty="0" smtClean="0">
                <a:solidFill>
                  <a:srgbClr val="C00000"/>
                </a:solidFill>
              </a:rPr>
              <a:t>231*2*1000</a:t>
            </a:r>
          </a:p>
          <a:p>
            <a:pPr algn="ctr"/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231*20</a:t>
            </a:r>
          </a:p>
          <a:p>
            <a:pPr algn="ctr"/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231*200</a:t>
            </a:r>
          </a:p>
          <a:p>
            <a:pPr algn="ctr"/>
            <a:r>
              <a:rPr lang="kk-KZ" dirty="0" smtClean="0">
                <a:solidFill>
                  <a:schemeClr val="bg2">
                    <a:lumMod val="50000"/>
                  </a:schemeClr>
                </a:solidFill>
              </a:rPr>
              <a:t>231*2000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00042"/>
            <a:ext cx="750099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Жазба мен есептеу тәсілін түсіндір.</a:t>
            </a:r>
          </a:p>
          <a:p>
            <a:pPr algn="ctr"/>
            <a:endParaRPr lang="kk-KZ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24:6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=4</a:t>
            </a:r>
          </a:p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240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:60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онд:6 онд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=4</a:t>
            </a:r>
          </a:p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2400:600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жүзд:6 жүзд=4</a:t>
            </a:r>
          </a:p>
          <a:p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24 000:6 000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 мыңд:6мыңд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kk-KZ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329642" cy="5054617"/>
          </a:xfrm>
        </p:spPr>
        <p:txBody>
          <a:bodyPr>
            <a:normAutofit/>
          </a:bodyPr>
          <a:lstStyle/>
          <a:p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Нөлдермен аяқталатын сандарды нөлдермен аяқталатын сандарға бөлу кезінде (қалдықсыз) алдымен бөлінгіш пен бөлгіштегі нөлдерді теңдей алып тастап,содан соң бөлуді орындау тиімді. </a:t>
            </a:r>
          </a:p>
          <a:p>
            <a:pPr>
              <a:buNone/>
            </a:pPr>
            <a:r>
              <a:rPr lang="kk-KZ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78581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Топпен жұмыс.</a:t>
            </a: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Картинки по запросу анимация матема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2" name="AutoShape 4" descr="Картинки по запросу анимация матема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4" name="AutoShape 6" descr="Картинки по запросу анимация математи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Картинки по запросу анимация математик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1928826" cy="1928826"/>
          </a:xfrm>
          <a:prstGeom prst="rect">
            <a:avLst/>
          </a:prstGeom>
          <a:noFill/>
        </p:spPr>
      </p:pic>
      <p:pic>
        <p:nvPicPr>
          <p:cNvPr id="2058" name="Picture 10" descr="Картинки по запросу анимация для презентаций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4429132"/>
            <a:ext cx="1724025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78" y="-99392"/>
            <a:ext cx="2859087" cy="286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r>
              <a:rPr lang="kk-KZ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kk-KZ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Шаршағанды басайық,</a:t>
            </a:r>
          </a:p>
          <a:p>
            <a:r>
              <a:rPr lang="kk-KZ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Жаттығу біз жасайық...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94" y="3789040"/>
            <a:ext cx="4320480" cy="28803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6229639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857250"/>
            <a:ext cx="9143999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6067" y="2813050"/>
            <a:ext cx="7077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Оқулықпен жұмыс</a:t>
            </a:r>
            <a:endParaRPr lang="ru-RU" sz="3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169630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642919"/>
            <a:ext cx="628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Шығармашылық жұмыс</a:t>
            </a:r>
          </a:p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14480" y="2071678"/>
          <a:ext cx="6572296" cy="3357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3286148"/>
              </a:tblGrid>
              <a:tr h="646712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 ірімшіктің массасы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latin typeface="Times New Roman" pitchFamily="18" charset="0"/>
                          <a:cs typeface="Times New Roman" pitchFamily="18" charset="0"/>
                        </a:rPr>
                        <a:t>Ақ ірімшіктің құны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3625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200г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80 теңге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3625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400г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? теңге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03625"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800г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? теңге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Картинки по запросу ірімшіктің суре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1944081" cy="1571636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463</TotalTime>
  <Words>158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Үй тапсырмасын тексеру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Самат</dc:creator>
  <cp:lastModifiedBy>111</cp:lastModifiedBy>
  <cp:revision>59</cp:revision>
  <dcterms:created xsi:type="dcterms:W3CDTF">2015-04-17T14:49:22Z</dcterms:created>
  <dcterms:modified xsi:type="dcterms:W3CDTF">2016-11-26T11:44:08Z</dcterms:modified>
</cp:coreProperties>
</file>